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81" r:id="rId4"/>
    <p:sldId id="282" r:id="rId5"/>
    <p:sldId id="283" r:id="rId6"/>
    <p:sldId id="284" r:id="rId7"/>
    <p:sldId id="258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8" r:id="rId23"/>
    <p:sldId id="279" r:id="rId24"/>
    <p:sldId id="280" r:id="rId25"/>
    <p:sldId id="277" r:id="rId26"/>
    <p:sldId id="276" r:id="rId27"/>
    <p:sldId id="274" r:id="rId28"/>
    <p:sldId id="275" r:id="rId29"/>
  </p:sldIdLst>
  <p:sldSz cx="9144000" cy="6858000" type="screen4x3"/>
  <p:notesSz cx="6858000" cy="9144000"/>
  <p:custDataLst>
    <p:tags r:id="rId3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CAF31-6A2C-444D-8858-E07322F83403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90772-449C-43B5-810A-04D2F789C7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213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90772-449C-43B5-810A-04D2F789C77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DFC41-DCAE-4337-8578-40B76657AC70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E831-52C1-4DB6-900A-848F725BC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DFC41-DCAE-4337-8578-40B76657AC70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E831-52C1-4DB6-900A-848F725BC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DFC41-DCAE-4337-8578-40B76657AC70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E831-52C1-4DB6-900A-848F725BC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DFC41-DCAE-4337-8578-40B76657AC70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E831-52C1-4DB6-900A-848F725BC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DFC41-DCAE-4337-8578-40B76657AC70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E831-52C1-4DB6-900A-848F725BC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DFC41-DCAE-4337-8578-40B76657AC70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E831-52C1-4DB6-900A-848F725BC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DFC41-DCAE-4337-8578-40B76657AC70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E831-52C1-4DB6-900A-848F725BC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DFC41-DCAE-4337-8578-40B76657AC70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E831-52C1-4DB6-900A-848F725BC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DFC41-DCAE-4337-8578-40B76657AC70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E831-52C1-4DB6-900A-848F725BC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DFC41-DCAE-4337-8578-40B76657AC70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E831-52C1-4DB6-900A-848F725BC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DFC41-DCAE-4337-8578-40B76657AC70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AE831-52C1-4DB6-900A-848F725BC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DFC41-DCAE-4337-8578-40B76657AC70}" type="datetimeFigureOut">
              <a:rPr lang="en-US" smtClean="0"/>
              <a:pPr/>
              <a:t>9/20/2012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AE831-52C1-4DB6-900A-848F725BC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679575"/>
          </a:xfrm>
        </p:spPr>
        <p:txBody>
          <a:bodyPr>
            <a:normAutofit/>
          </a:bodyPr>
          <a:lstStyle/>
          <a:p>
            <a:r>
              <a:rPr lang="en-US" dirty="0" smtClean="0"/>
              <a:t>CTOPP</a:t>
            </a:r>
            <a:br>
              <a:rPr lang="en-US" dirty="0" smtClean="0"/>
            </a:br>
            <a:r>
              <a:rPr lang="en-US" sz="3100" dirty="0" smtClean="0"/>
              <a:t>Comprehensive Test of Phonological Processing</a:t>
            </a: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Presented by:</a:t>
            </a:r>
          </a:p>
          <a:p>
            <a:r>
              <a:rPr lang="en-US" dirty="0" smtClean="0"/>
              <a:t>Kay </a:t>
            </a:r>
            <a:r>
              <a:rPr lang="en-US" dirty="0" err="1" smtClean="0"/>
              <a:t>Torchiana</a:t>
            </a:r>
            <a:endParaRPr lang="en-US" dirty="0" smtClean="0"/>
          </a:p>
          <a:p>
            <a:r>
              <a:rPr lang="en-US" dirty="0" smtClean="0"/>
              <a:t>Consultant for Evaluation and Child Find</a:t>
            </a:r>
            <a:endParaRPr lang="en-US" dirty="0"/>
          </a:p>
        </p:txBody>
      </p:sp>
      <p:pic>
        <p:nvPicPr>
          <p:cNvPr id="4" name="Picture 4" descr="Vertical Trademark 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533400"/>
            <a:ext cx="1438275" cy="2085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First Version: 5-6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subtest that assess Phonological Awareness: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Elision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Blending Words</a:t>
            </a:r>
          </a:p>
          <a:p>
            <a:pPr>
              <a:buNone/>
            </a:pPr>
            <a:r>
              <a:rPr lang="en-US" dirty="0" smtClean="0"/>
              <a:t>		Sound Matching</a:t>
            </a:r>
          </a:p>
          <a:p>
            <a:r>
              <a:rPr lang="en-US" dirty="0" smtClean="0"/>
              <a:t>Supplemental Subtest: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Blending </a:t>
            </a:r>
            <a:r>
              <a:rPr lang="en-US" dirty="0" err="1" smtClean="0"/>
              <a:t>Nonwords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Second Version: 7-24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Two subtest that assess Phonological Awareness: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Elision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Blending Words</a:t>
            </a:r>
          </a:p>
          <a:p>
            <a:r>
              <a:rPr lang="en-US" dirty="0" smtClean="0"/>
              <a:t>Supplemental Subtest: </a:t>
            </a:r>
            <a:r>
              <a:rPr lang="en-US" sz="2800" dirty="0" smtClean="0"/>
              <a:t>(Yields alternate composite)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Blending </a:t>
            </a:r>
            <a:r>
              <a:rPr lang="en-US" dirty="0" err="1" smtClean="0"/>
              <a:t>Nonwords</a:t>
            </a:r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Segmenting Words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Segmenting </a:t>
            </a:r>
            <a:r>
              <a:rPr lang="en-US" dirty="0" err="1" smtClean="0"/>
              <a:t>Nonwords</a:t>
            </a:r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Phoneme Reversal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Phonological Memory Subtest: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(phonological loop)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Memory for Digits </a:t>
            </a:r>
            <a:r>
              <a:rPr lang="en-US" dirty="0" smtClean="0"/>
              <a:t>– not to be confused with Digit Span on </a:t>
            </a:r>
            <a:r>
              <a:rPr lang="en-US" dirty="0"/>
              <a:t>i</a:t>
            </a:r>
            <a:r>
              <a:rPr lang="en-US" dirty="0" smtClean="0"/>
              <a:t>ntellectual tests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Rate of presentation is faster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No digits backwards subtest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Three trials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Tape – Recorded presentation</a:t>
            </a:r>
          </a:p>
          <a:p>
            <a:r>
              <a:rPr lang="en-US" b="1" dirty="0" err="1" smtClean="0"/>
              <a:t>Nonword</a:t>
            </a:r>
            <a:r>
              <a:rPr lang="en-US" b="1" dirty="0" smtClean="0"/>
              <a:t> Repetition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/>
              <a:t>Rapid Naming Subtests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First Version:	</a:t>
            </a:r>
          </a:p>
          <a:p>
            <a:pPr>
              <a:buNone/>
            </a:pPr>
            <a:r>
              <a:rPr lang="en-US" dirty="0" smtClean="0"/>
              <a:t>		Rapid color naming</a:t>
            </a:r>
          </a:p>
          <a:p>
            <a:pPr>
              <a:buNone/>
            </a:pPr>
            <a:r>
              <a:rPr lang="en-US" dirty="0" smtClean="0"/>
              <a:t>		Rapid Object naming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Second Version: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Rapid Digit Naming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Rapid Letter Naming</a:t>
            </a:r>
          </a:p>
          <a:p>
            <a:pPr>
              <a:buNone/>
            </a:pPr>
            <a:endParaRPr lang="en-US" dirty="0"/>
          </a:p>
          <a:p>
            <a:pPr algn="ctr"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Why are these different??</a:t>
            </a:r>
            <a:endParaRPr lang="en-US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Alternative Rapid Naming Quotient: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examiners who prefer, the following subtest s are supplied for version two.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Rapid Color naming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Rapid Object Naming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Test use: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Verify suspected processing deficit</a:t>
            </a:r>
          </a:p>
          <a:p>
            <a:r>
              <a:rPr lang="en-US" dirty="0" smtClean="0"/>
              <a:t>Indentify a student’s strengths and weaknesses</a:t>
            </a:r>
          </a:p>
          <a:p>
            <a:r>
              <a:rPr lang="en-US" dirty="0" smtClean="0"/>
              <a:t>Evaluate student progress</a:t>
            </a:r>
          </a:p>
          <a:p>
            <a:r>
              <a:rPr lang="en-US" dirty="0" smtClean="0"/>
              <a:t>Research tool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CTOPP meets the American Psychologist Association’s test adequacy criteria.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Examiner Qualifications: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Extensive formal training in Evaluation and thorough understanding of: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sz="3000" dirty="0" smtClean="0"/>
              <a:t>Test statistics</a:t>
            </a:r>
          </a:p>
          <a:p>
            <a:pPr>
              <a:buNone/>
            </a:pPr>
            <a:r>
              <a:rPr lang="en-US" sz="3000" dirty="0"/>
              <a:t>	</a:t>
            </a:r>
            <a:r>
              <a:rPr lang="en-US" sz="3000" dirty="0" smtClean="0"/>
              <a:t>	Test administration</a:t>
            </a:r>
          </a:p>
          <a:p>
            <a:pPr>
              <a:buNone/>
            </a:pPr>
            <a:r>
              <a:rPr lang="en-US" sz="3000" dirty="0"/>
              <a:t>	</a:t>
            </a:r>
            <a:r>
              <a:rPr lang="en-US" sz="3000" dirty="0" smtClean="0"/>
              <a:t>	Scoring and Interpretation</a:t>
            </a:r>
          </a:p>
          <a:p>
            <a:pPr>
              <a:buNone/>
            </a:pPr>
            <a:r>
              <a:rPr lang="en-US" sz="3000" dirty="0"/>
              <a:t>	</a:t>
            </a:r>
            <a:r>
              <a:rPr lang="en-US" sz="3000" dirty="0" smtClean="0"/>
              <a:t>	Specific information about phonological 	    		processing abilities</a:t>
            </a:r>
          </a:p>
          <a:p>
            <a:r>
              <a:rPr lang="en-US" dirty="0" smtClean="0"/>
              <a:t>Supervised practice in administration and 		interpretation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Test Procedures: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Practice item – opportunity to become familiar with the test</a:t>
            </a:r>
          </a:p>
          <a:p>
            <a:r>
              <a:rPr lang="en-US" dirty="0" smtClean="0"/>
              <a:t>Feedback – all subtest have feedback for the practice items.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i="1" u="sng" dirty="0">
                <a:solidFill>
                  <a:srgbClr val="FF0000"/>
                </a:solidFill>
              </a:rPr>
              <a:t>S</a:t>
            </a:r>
            <a:r>
              <a:rPr lang="en-US" i="1" u="sng" dirty="0" smtClean="0">
                <a:solidFill>
                  <a:srgbClr val="FF0000"/>
                </a:solidFill>
              </a:rPr>
              <a:t>ome  subtests </a:t>
            </a:r>
            <a:r>
              <a:rPr lang="en-US" dirty="0" smtClean="0"/>
              <a:t>have feedback during the test administration – </a:t>
            </a:r>
            <a:r>
              <a:rPr lang="en-US" dirty="0" smtClean="0">
                <a:solidFill>
                  <a:srgbClr val="FF0000"/>
                </a:solidFill>
              </a:rPr>
              <a:t>know which ones!</a:t>
            </a:r>
            <a:endParaRPr lang="en-US" dirty="0" smtClean="0"/>
          </a:p>
          <a:p>
            <a:r>
              <a:rPr lang="en-US" dirty="0" smtClean="0"/>
              <a:t>Prompting – on timed tests, student is prompted to go to the next item if he hesitates more that two seconds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Test Procedures continued: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Discontinuation of Testing: </a:t>
            </a:r>
            <a:r>
              <a:rPr lang="en-US" dirty="0" smtClean="0"/>
              <a:t>if student is not successful in completing a practice item after feedback, subtest is discontinued and scored as a “0”.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Rapid Naming </a:t>
            </a:r>
            <a:r>
              <a:rPr lang="en-US" dirty="0" smtClean="0"/>
              <a:t>is discontinued when student makes more than four errors.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>
                <a:solidFill>
                  <a:srgbClr val="FF0000"/>
                </a:solidFill>
              </a:rPr>
              <a:t>All other subtest </a:t>
            </a:r>
            <a:r>
              <a:rPr lang="en-US" dirty="0" smtClean="0"/>
              <a:t>are discontinued when the ceiling criterion is reached.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Entry Points and Ceilings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Begin administration of each subtest with the first item</a:t>
            </a:r>
          </a:p>
          <a:p>
            <a:r>
              <a:rPr lang="en-US" dirty="0" smtClean="0"/>
              <a:t>Ceilings: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b="1" dirty="0" smtClean="0"/>
              <a:t>Sound Matching </a:t>
            </a:r>
            <a:r>
              <a:rPr lang="en-US" dirty="0" smtClean="0"/>
              <a:t>– 4 out of 7 errors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b="1" dirty="0" smtClean="0"/>
              <a:t>Rapid Naming </a:t>
            </a:r>
            <a:r>
              <a:rPr lang="en-US" dirty="0" smtClean="0"/>
              <a:t>– Timed but discontinued of 	student misnames more than 4 items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b="1" dirty="0" smtClean="0"/>
              <a:t>All other subtests </a:t>
            </a:r>
            <a:r>
              <a:rPr lang="en-US" dirty="0" smtClean="0"/>
              <a:t>– three consecutive 	items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Development: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en-US" dirty="0" smtClean="0"/>
              <a:t>Culmination of over a decade of research</a:t>
            </a:r>
          </a:p>
          <a:p>
            <a:r>
              <a:rPr lang="en-US" dirty="0" smtClean="0"/>
              <a:t>Authors: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Richard Wagner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Joseph </a:t>
            </a:r>
            <a:r>
              <a:rPr lang="en-US" dirty="0" err="1" smtClean="0"/>
              <a:t>Torgesen</a:t>
            </a:r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Carol </a:t>
            </a:r>
            <a:r>
              <a:rPr lang="en-US" dirty="0" err="1" smtClean="0"/>
              <a:t>Rashotte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Administration and Scoring: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different protocols for versions 1 and 2</a:t>
            </a:r>
          </a:p>
          <a:p>
            <a:r>
              <a:rPr lang="en-US" dirty="0" smtClean="0"/>
              <a:t>Section IV in each protocol lists the appropriate tests and the proper order of administration. (this can also be found in tables 3.1 and 3.2 of the manual)</a:t>
            </a:r>
          </a:p>
          <a:p>
            <a:r>
              <a:rPr lang="en-US" dirty="0" smtClean="0"/>
              <a:t>CD– Side A has the prompts for version 1. side B has the prompts for version 2.</a:t>
            </a:r>
          </a:p>
          <a:p>
            <a:r>
              <a:rPr lang="en-US" dirty="0" smtClean="0"/>
              <a:t>When computing age, </a:t>
            </a:r>
            <a:r>
              <a:rPr lang="en-US" dirty="0" smtClean="0">
                <a:solidFill>
                  <a:srgbClr val="FF0000"/>
                </a:solidFill>
              </a:rPr>
              <a:t>DO NOT </a:t>
            </a:r>
            <a:r>
              <a:rPr lang="en-US" dirty="0" smtClean="0"/>
              <a:t>round </a:t>
            </a:r>
            <a:r>
              <a:rPr lang="en-US" dirty="0" smtClean="0"/>
              <a:t>up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Subtests: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Give all practice items</a:t>
            </a:r>
          </a:p>
          <a:p>
            <a:r>
              <a:rPr lang="en-US" dirty="0" smtClean="0"/>
              <a:t>Follow subtest directions for </a:t>
            </a:r>
            <a:r>
              <a:rPr lang="en-US" dirty="0" smtClean="0"/>
              <a:t>feedback – specific to subtest!</a:t>
            </a:r>
            <a:endParaRPr lang="en-US" dirty="0" smtClean="0"/>
          </a:p>
          <a:p>
            <a:r>
              <a:rPr lang="en-US" dirty="0" smtClean="0"/>
              <a:t>Feedback consist of correcting wrong answers by modeling the correct answer.</a:t>
            </a:r>
          </a:p>
          <a:p>
            <a:r>
              <a:rPr lang="en-US" dirty="0" smtClean="0"/>
              <a:t>Discontinue administration of subtest if student misses all three practice items</a:t>
            </a:r>
          </a:p>
          <a:p>
            <a:r>
              <a:rPr lang="en-US" dirty="0" smtClean="0"/>
              <a:t>Continue with testing if student is correct on at least one practice item.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Test Scores and their Interpretation: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Raw score:  </a:t>
            </a:r>
            <a:r>
              <a:rPr lang="en-US" dirty="0"/>
              <a:t>T</a:t>
            </a:r>
            <a:r>
              <a:rPr lang="en-US" dirty="0" smtClean="0"/>
              <a:t>otal number of items scored correct for a subtest</a:t>
            </a:r>
          </a:p>
          <a:p>
            <a:r>
              <a:rPr lang="en-US" b="1" dirty="0" smtClean="0"/>
              <a:t>Age/Grade Equivalents:  </a:t>
            </a:r>
            <a:r>
              <a:rPr lang="en-US" dirty="0" smtClean="0"/>
              <a:t>Phonological processing ages – these can be problematic as they are routinely misinterpreted. APA has advocated discontinuing the publication of these scores.  Authors of the CTOPP publish them reluctantly.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Test Scores and their Interpretation: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Percentiles:  </a:t>
            </a:r>
            <a:r>
              <a:rPr lang="en-US" dirty="0" smtClean="0"/>
              <a:t>reported for each subtest.  Percentiles indicate the percentage of the distribution that is equal to or below a particular score. 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Example:  an earned 56% means that 56% 	of children in the same age range of the 	standardized sample scored at or below 	the student’s score.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Test Scores and their Interpretation: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Subtest Standard Scores: </a:t>
            </a:r>
            <a:r>
              <a:rPr lang="en-US" dirty="0" smtClean="0"/>
              <a:t> Clearest indication of an student’s subtest performance.  Scores are based on the distribution with a mean of 10 and standard deviation of 3. </a:t>
            </a:r>
          </a:p>
          <a:p>
            <a:r>
              <a:rPr lang="en-US" b="1" dirty="0" smtClean="0"/>
              <a:t>Composite Scores:  </a:t>
            </a:r>
            <a:r>
              <a:rPr lang="en-US" dirty="0" smtClean="0"/>
              <a:t>Most reliable scores for the CTOPP.  Derived from adding the subtest standard scores together and converting the sum to a composite score (standard score with a mean of 100 and a standard deviation of 15)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Composite Scores: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Phonological Awareness Composite Score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		awareness and access to the phonological 	structure of oral language</a:t>
            </a:r>
          </a:p>
          <a:p>
            <a:r>
              <a:rPr lang="en-US" dirty="0" smtClean="0"/>
              <a:t>Phonological Memory Composite Score: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the student’s ability to code information 	phonologically in short term memory 	(phonological loop)</a:t>
            </a:r>
          </a:p>
          <a:p>
            <a:r>
              <a:rPr lang="en-US" dirty="0" smtClean="0"/>
              <a:t>Rapid Naming Composite Score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efficient retrieval of phonological information 	from 	long term memory</a:t>
            </a:r>
          </a:p>
          <a:p>
            <a:r>
              <a:rPr lang="en-US" dirty="0" smtClean="0"/>
              <a:t>Alternate </a:t>
            </a:r>
            <a:r>
              <a:rPr lang="en-US" dirty="0" smtClean="0"/>
              <a:t>Composites – version 2 (7-24 </a:t>
            </a:r>
            <a:r>
              <a:rPr lang="en-US" dirty="0" err="1" smtClean="0"/>
              <a:t>yrs</a:t>
            </a:r>
            <a:r>
              <a:rPr lang="en-US" dirty="0" smtClean="0"/>
              <a:t>)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sz="4000" dirty="0" smtClean="0"/>
          </a:p>
          <a:p>
            <a:pPr>
              <a:buNone/>
            </a:pPr>
            <a:r>
              <a:rPr lang="en-US" sz="4000" dirty="0"/>
              <a:t>	 </a:t>
            </a:r>
            <a:r>
              <a:rPr lang="en-US" sz="4000" dirty="0" smtClean="0"/>
              <a:t>   </a:t>
            </a:r>
            <a:r>
              <a:rPr lang="en-US" sz="4000" dirty="0" smtClean="0">
                <a:solidFill>
                  <a:srgbClr val="FFFF00"/>
                </a:solidFill>
              </a:rPr>
              <a:t>Let’s take a look at the protocol!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Helpful Hints: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Record (write down) inaccurate responses.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Record specific behavior –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>
                <a:solidFill>
                  <a:srgbClr val="FF0000"/>
                </a:solidFill>
              </a:rPr>
              <a:t>HELPFUL:  </a:t>
            </a:r>
            <a:r>
              <a:rPr lang="en-US" dirty="0" smtClean="0"/>
              <a:t>Student tapped his feet consistently thru the 30 minute testing session </a:t>
            </a:r>
          </a:p>
          <a:p>
            <a:pPr>
              <a:buNone/>
            </a:pPr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dirty="0" smtClean="0">
                <a:solidFill>
                  <a:srgbClr val="FF0000"/>
                </a:solidFill>
              </a:rPr>
              <a:t>NOT HELPFUL:  </a:t>
            </a:r>
            <a:r>
              <a:rPr lang="en-US" dirty="0" smtClean="0"/>
              <a:t>the student was hyperactive during the testing session.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Normative tables: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Appendix C:  Age/Grade equivalents </a:t>
            </a:r>
            <a:endParaRPr lang="en-US" dirty="0"/>
          </a:p>
          <a:p>
            <a:r>
              <a:rPr lang="en-US" dirty="0" smtClean="0"/>
              <a:t> Appendix A:  Percentiles and standard scores</a:t>
            </a:r>
          </a:p>
          <a:p>
            <a:r>
              <a:rPr lang="en-US" dirty="0" smtClean="0"/>
              <a:t>Appendix B:  Composite scores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Normative Information: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Normed</a:t>
            </a:r>
            <a:r>
              <a:rPr lang="en-US" dirty="0" smtClean="0"/>
              <a:t> on a sample of 1656 persons in 30 states.  </a:t>
            </a:r>
          </a:p>
          <a:p>
            <a:r>
              <a:rPr lang="en-US" dirty="0" err="1" smtClean="0"/>
              <a:t>Norming</a:t>
            </a:r>
            <a:r>
              <a:rPr lang="en-US" dirty="0" smtClean="0"/>
              <a:t> sites represented the four major US geographical regions</a:t>
            </a:r>
          </a:p>
          <a:p>
            <a:r>
              <a:rPr lang="en-US" dirty="0" smtClean="0"/>
              <a:t>CTOPP student sample is representative of the US population except for the geographical representation of adults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Reliability: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consistency with which any measure estimates various attributes</a:t>
            </a:r>
          </a:p>
          <a:p>
            <a:r>
              <a:rPr lang="en-US" dirty="0" smtClean="0"/>
              <a:t>Tests that have adequate reliability will measure “true” – in other words, they yield more or less the same scores across a period of time.</a:t>
            </a:r>
          </a:p>
          <a:p>
            <a:r>
              <a:rPr lang="en-US" dirty="0" smtClean="0"/>
              <a:t>The study of a test’s reliability centers on estimating the amount of errors associated with it’s scores. </a:t>
            </a:r>
          </a:p>
          <a:p>
            <a:r>
              <a:rPr lang="en-US" dirty="0" smtClean="0"/>
              <a:t>Error variance is usually reported as a reliability coefficient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Reliability: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be minimally reliable, the CTOPP should have .80 in magnitude</a:t>
            </a:r>
          </a:p>
          <a:p>
            <a:r>
              <a:rPr lang="en-US" dirty="0" smtClean="0"/>
              <a:t>Coefficient of .90 or above is better</a:t>
            </a:r>
          </a:p>
          <a:p>
            <a:r>
              <a:rPr lang="en-US" dirty="0"/>
              <a:t>R</a:t>
            </a:r>
            <a:r>
              <a:rPr lang="en-US" dirty="0" smtClean="0"/>
              <a:t>eliability is consistently high across all three types of reliability which indicates that the CTOPP possesses little test error and examiners can have confidence in its results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Validity: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Test are “valid” if they test what they say they test.</a:t>
            </a:r>
          </a:p>
          <a:p>
            <a:r>
              <a:rPr lang="en-US" dirty="0" smtClean="0"/>
              <a:t>Test validity must be investigated repeatedly until a conclusive body of research is gathered</a:t>
            </a:r>
          </a:p>
          <a:p>
            <a:r>
              <a:rPr lang="en-US" dirty="0" smtClean="0"/>
              <a:t>The study of a test’s validity is an ongoing process</a:t>
            </a:r>
          </a:p>
          <a:p>
            <a:r>
              <a:rPr lang="en-US" dirty="0" smtClean="0"/>
              <a:t>Current information (chapter 7) indicates that the CTOPP is a valid measure of phonological processes.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Phonological Processing Abilities: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Auditory Processing (</a:t>
            </a:r>
            <a:r>
              <a:rPr lang="en-US" dirty="0" err="1" smtClean="0"/>
              <a:t>Ga</a:t>
            </a:r>
            <a:r>
              <a:rPr lang="en-US" dirty="0" smtClean="0"/>
              <a:t>) plays a critical role in learning to: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Read</a:t>
            </a:r>
          </a:p>
          <a:p>
            <a:pPr>
              <a:buNone/>
            </a:pPr>
            <a:r>
              <a:rPr lang="en-US" dirty="0" smtClean="0"/>
              <a:t>		Write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Spell</a:t>
            </a:r>
            <a:br>
              <a:rPr lang="en-US" dirty="0" smtClean="0"/>
            </a:br>
            <a:r>
              <a:rPr lang="en-US" dirty="0" smtClean="0"/>
              <a:t>	Mathematical Computation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Listening Comprehension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b="1" i="1" dirty="0" smtClean="0"/>
              <a:t>So…. How does this affect the classroom?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Three kinds of Phonological Processing: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Phonological Awareness:  awareness of the sound structure of oral language (cat, bat)</a:t>
            </a:r>
          </a:p>
          <a:p>
            <a:r>
              <a:rPr lang="en-US" dirty="0" smtClean="0"/>
              <a:t>Phonological Memory:  codes phonological information in short term memory (Phonological Loop) Student with a deficit in this usually score poorly on verbal subtest but well on performance subtest.</a:t>
            </a:r>
          </a:p>
          <a:p>
            <a:r>
              <a:rPr lang="en-US" dirty="0" smtClean="0"/>
              <a:t>Rapid Naming:  requires retrieval of information from long term memory (</a:t>
            </a:r>
            <a:r>
              <a:rPr lang="en-US" dirty="0" err="1" smtClean="0"/>
              <a:t>Glr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CTOPP Overview: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en-US" dirty="0" smtClean="0"/>
              <a:t>Assesses 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Phonological Memory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Phonological Awareness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Rapid Naming</a:t>
            </a:r>
          </a:p>
          <a:p>
            <a:r>
              <a:rPr lang="en-US" dirty="0" smtClean="0"/>
              <a:t>Two versions: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Ages 5 to 6 years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Ages  7 to 24 years</a:t>
            </a:r>
          </a:p>
          <a:p>
            <a:r>
              <a:rPr lang="en-US" dirty="0" smtClean="0"/>
              <a:t>Time: 30 minutes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TOPP&amp;#x0D;&amp;#x0A;Comprehensive Test of Phonological Processing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Development: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Normative Information:&amp;quot;&quot;/&gt;&lt;property id=&quot;20307&quot; value=&quot;281&quot;/&gt;&lt;/object&gt;&lt;object type=&quot;3&quot; unique_id=&quot;10007&quot;&gt;&lt;property id=&quot;20148&quot; value=&quot;5&quot;/&gt;&lt;property id=&quot;20300&quot; value=&quot;Slide 4 - &amp;quot;Reliability:&amp;quot;&quot;/&gt;&lt;property id=&quot;20307&quot; value=&quot;282&quot;/&gt;&lt;/object&gt;&lt;object type=&quot;3&quot; unique_id=&quot;10008&quot;&gt;&lt;property id=&quot;20148&quot; value=&quot;5&quot;/&gt;&lt;property id=&quot;20300&quot; value=&quot;Slide 5 - &amp;quot;Reliability:&amp;quot;&quot;/&gt;&lt;property id=&quot;20307&quot; value=&quot;283&quot;/&gt;&lt;/object&gt;&lt;object type=&quot;3&quot; unique_id=&quot;10009&quot;&gt;&lt;property id=&quot;20148&quot; value=&quot;5&quot;/&gt;&lt;property id=&quot;20300&quot; value=&quot;Slide 6 - &amp;quot;Validity:&amp;quot;&quot;/&gt;&lt;property id=&quot;20307&quot; value=&quot;284&quot;/&gt;&lt;/object&gt;&lt;object type=&quot;3&quot; unique_id=&quot;10010&quot;&gt;&lt;property id=&quot;20148&quot; value=&quot;5&quot;/&gt;&lt;property id=&quot;20300&quot; value=&quot;Slide 7 - &amp;quot;Phonological Processing Abilities:&amp;quot;&quot;/&gt;&lt;property id=&quot;20307&quot; value=&quot;258&quot;/&gt;&lt;/object&gt;&lt;object type=&quot;3&quot; unique_id=&quot;10012&quot;&gt;&lt;property id=&quot;20148&quot; value=&quot;5&quot;/&gt;&lt;property id=&quot;20300&quot; value=&quot;Slide 8 - &amp;quot;Three kinds of Phonological Processing:&amp;quot;&quot;/&gt;&lt;property id=&quot;20307&quot; value=&quot;260&quot;/&gt;&lt;/object&gt;&lt;object type=&quot;3&quot; unique_id=&quot;10013&quot;&gt;&lt;property id=&quot;20148&quot; value=&quot;5&quot;/&gt;&lt;property id=&quot;20300&quot; value=&quot;Slide 9 - &amp;quot;CTOPP Overview:&amp;quot;&quot;/&gt;&lt;property id=&quot;20307&quot; value=&quot;261&quot;/&gt;&lt;/object&gt;&lt;object type=&quot;3&quot; unique_id=&quot;10014&quot;&gt;&lt;property id=&quot;20148&quot; value=&quot;5&quot;/&gt;&lt;property id=&quot;20300&quot; value=&quot;Slide 10 - &amp;quot;First Version: 5-6 years&amp;quot;&quot;/&gt;&lt;property id=&quot;20307&quot; value=&quot;262&quot;/&gt;&lt;/object&gt;&lt;object type=&quot;3&quot; unique_id=&quot;10015&quot;&gt;&lt;property id=&quot;20148&quot; value=&quot;5&quot;/&gt;&lt;property id=&quot;20300&quot; value=&quot;Slide 11 - &amp;quot;Second Version: 7-24 years&amp;quot;&quot;/&gt;&lt;property id=&quot;20307&quot; value=&quot;263&quot;/&gt;&lt;/object&gt;&lt;object type=&quot;3&quot; unique_id=&quot;10016&quot;&gt;&lt;property id=&quot;20148&quot; value=&quot;5&quot;/&gt;&lt;property id=&quot;20300&quot; value=&quot;Slide 12 - &amp;quot;Phonological Memory Subtest:&amp;#x0D;&amp;#x0A;(phonological loop)&amp;quot;&quot;/&gt;&lt;property id=&quot;20307&quot; value=&quot;264&quot;/&gt;&lt;/object&gt;&lt;object type=&quot;3&quot; unique_id=&quot;10017&quot;&gt;&lt;property id=&quot;20148&quot; value=&quot;5&quot;/&gt;&lt;property id=&quot;20300&quot; value=&quot;Slide 13 - &amp;quot;Rapid Naming Subtests&amp;quot;&quot;/&gt;&lt;property id=&quot;20307&quot; value=&quot;265&quot;/&gt;&lt;/object&gt;&lt;object type=&quot;3&quot; unique_id=&quot;10018&quot;&gt;&lt;property id=&quot;20148&quot; value=&quot;5&quot;/&gt;&lt;property id=&quot;20300&quot; value=&quot;Slide 14 - &amp;quot;Alternative Rapid Naming Quotient:&amp;quot;&quot;/&gt;&lt;property id=&quot;20307&quot; value=&quot;266&quot;/&gt;&lt;/object&gt;&lt;object type=&quot;3&quot; unique_id=&quot;10019&quot;&gt;&lt;property id=&quot;20148&quot; value=&quot;5&quot;/&gt;&lt;property id=&quot;20300&quot; value=&quot;Slide 15 - &amp;quot;Test use:&amp;quot;&quot;/&gt;&lt;property id=&quot;20307&quot; value=&quot;267&quot;/&gt;&lt;/object&gt;&lt;object type=&quot;3&quot; unique_id=&quot;10020&quot;&gt;&lt;property id=&quot;20148&quot; value=&quot;5&quot;/&gt;&lt;property id=&quot;20300&quot; value=&quot;Slide 16 - &amp;quot;Examiner Qualifications:&amp;quot;&quot;/&gt;&lt;property id=&quot;20307&quot; value=&quot;268&quot;/&gt;&lt;/object&gt;&lt;object type=&quot;3&quot; unique_id=&quot;10021&quot;&gt;&lt;property id=&quot;20148&quot; value=&quot;5&quot;/&gt;&lt;property id=&quot;20300&quot; value=&quot;Slide 17 - &amp;quot;Test Procedures:&amp;quot;&quot;/&gt;&lt;property id=&quot;20307&quot; value=&quot;269&quot;/&gt;&lt;/object&gt;&lt;object type=&quot;3&quot; unique_id=&quot;10022&quot;&gt;&lt;property id=&quot;20148&quot; value=&quot;5&quot;/&gt;&lt;property id=&quot;20300&quot; value=&quot;Slide 18 - &amp;quot;Test Procedures continued:&amp;quot;&quot;/&gt;&lt;property id=&quot;20307&quot; value=&quot;270&quot;/&gt;&lt;/object&gt;&lt;object type=&quot;3&quot; unique_id=&quot;10023&quot;&gt;&lt;property id=&quot;20148&quot; value=&quot;5&quot;/&gt;&lt;property id=&quot;20300&quot; value=&quot;Slide 19 - &amp;quot;Entry Points and Ceilings:&amp;quot;&quot;/&gt;&lt;property id=&quot;20307&quot; value=&quot;271&quot;/&gt;&lt;/object&gt;&lt;object type=&quot;3&quot; unique_id=&quot;10024&quot;&gt;&lt;property id=&quot;20148&quot; value=&quot;5&quot;/&gt;&lt;property id=&quot;20300&quot; value=&quot;Slide 20 - &amp;quot;Administration and Scoring:&amp;quot;&quot;/&gt;&lt;property id=&quot;20307&quot; value=&quot;272&quot;/&gt;&lt;/object&gt;&lt;object type=&quot;3&quot; unique_id=&quot;10025&quot;&gt;&lt;property id=&quot;20148&quot; value=&quot;5&quot;/&gt;&lt;property id=&quot;20300&quot; value=&quot;Slide 21 - &amp;quot;Subtests:&amp;quot;&quot;/&gt;&lt;property id=&quot;20307&quot; value=&quot;273&quot;/&gt;&lt;/object&gt;&lt;object type=&quot;3&quot; unique_id=&quot;10026&quot;&gt;&lt;property id=&quot;20148&quot; value=&quot;5&quot;/&gt;&lt;property id=&quot;20300&quot; value=&quot;Slide 22 - &amp;quot;Test Scores and their Interpretation:&amp;quot;&quot;/&gt;&lt;property id=&quot;20307&quot; value=&quot;278&quot;/&gt;&lt;/object&gt;&lt;object type=&quot;3&quot; unique_id=&quot;10027&quot;&gt;&lt;property id=&quot;20148&quot; value=&quot;5&quot;/&gt;&lt;property id=&quot;20300&quot; value=&quot;Slide 23 - &amp;quot;Test Scores and their Interpretation:&amp;quot;&quot;/&gt;&lt;property id=&quot;20307&quot; value=&quot;279&quot;/&gt;&lt;/object&gt;&lt;object type=&quot;3&quot; unique_id=&quot;10028&quot;&gt;&lt;property id=&quot;20148&quot; value=&quot;5&quot;/&gt;&lt;property id=&quot;20300&quot; value=&quot;Slide 24 - &amp;quot;Test Scores and their Interpretation:&amp;quot;&quot;/&gt;&lt;property id=&quot;20307&quot; value=&quot;280&quot;/&gt;&lt;/object&gt;&lt;object type=&quot;3&quot; unique_id=&quot;10029&quot;&gt;&lt;property id=&quot;20148&quot; value=&quot;5&quot;/&gt;&lt;property id=&quot;20300&quot; value=&quot;Slide 25 - &amp;quot;Composite Scores:&amp;quot;&quot;/&gt;&lt;property id=&quot;20307&quot; value=&quot;277&quot;/&gt;&lt;/object&gt;&lt;object type=&quot;3&quot; unique_id=&quot;10030&quot;&gt;&lt;property id=&quot;20148&quot; value=&quot;5&quot;/&gt;&lt;property id=&quot;20300&quot; value=&quot;Slide 26&quot;/&gt;&lt;property id=&quot;20307&quot; value=&quot;276&quot;/&gt;&lt;/object&gt;&lt;object type=&quot;3&quot; unique_id=&quot;10031&quot;&gt;&lt;property id=&quot;20148&quot; value=&quot;5&quot;/&gt;&lt;property id=&quot;20300&quot; value=&quot;Slide 27 - &amp;quot;Helpful Hints:&amp;quot;&quot;/&gt;&lt;property id=&quot;20307&quot; value=&quot;274&quot;/&gt;&lt;/object&gt;&lt;object type=&quot;3&quot; unique_id=&quot;10032&quot;&gt;&lt;property id=&quot;20148&quot; value=&quot;5&quot;/&gt;&lt;property id=&quot;20300&quot; value=&quot;Slide 28 - &amp;quot;Normative tables:&amp;quot;&quot;/&gt;&lt;property id=&quot;20307&quot; value=&quot;275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898</Words>
  <Application>Microsoft Office PowerPoint</Application>
  <PresentationFormat>On-screen Show (4:3)</PresentationFormat>
  <Paragraphs>189</Paragraphs>
  <Slides>28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CTOPP Comprehensive Test of Phonological Processing</vt:lpstr>
      <vt:lpstr>Development:</vt:lpstr>
      <vt:lpstr>Normative Information:</vt:lpstr>
      <vt:lpstr>Reliability:</vt:lpstr>
      <vt:lpstr>Reliability:</vt:lpstr>
      <vt:lpstr>Validity:</vt:lpstr>
      <vt:lpstr>Phonological Processing Abilities:</vt:lpstr>
      <vt:lpstr>Three kinds of Phonological Processing:</vt:lpstr>
      <vt:lpstr>CTOPP Overview:</vt:lpstr>
      <vt:lpstr>First Version: 5-6 years</vt:lpstr>
      <vt:lpstr>Second Version: 7-24 years</vt:lpstr>
      <vt:lpstr>Phonological Memory Subtest: (phonological loop)</vt:lpstr>
      <vt:lpstr>Rapid Naming Subtests</vt:lpstr>
      <vt:lpstr>Alternative Rapid Naming Quotient:</vt:lpstr>
      <vt:lpstr>Test use:</vt:lpstr>
      <vt:lpstr>Examiner Qualifications:</vt:lpstr>
      <vt:lpstr>Test Procedures:</vt:lpstr>
      <vt:lpstr>Test Procedures continued:</vt:lpstr>
      <vt:lpstr>Entry Points and Ceilings:</vt:lpstr>
      <vt:lpstr>Administration and Scoring:</vt:lpstr>
      <vt:lpstr>Subtests:</vt:lpstr>
      <vt:lpstr>Test Scores and their Interpretation:</vt:lpstr>
      <vt:lpstr>Test Scores and their Interpretation:</vt:lpstr>
      <vt:lpstr>Test Scores and their Interpretation:</vt:lpstr>
      <vt:lpstr>Composite Scores:</vt:lpstr>
      <vt:lpstr>PowerPoint Presentation</vt:lpstr>
      <vt:lpstr>Helpful Hints:</vt:lpstr>
      <vt:lpstr>Normative tables:</vt:lpstr>
    </vt:vector>
  </TitlesOfParts>
  <Company>ESC Region 10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CTOPP Comprehensive Test of Phonological Processing</dc:title>
  <dc:creator>torchianak</dc:creator>
  <cp:lastModifiedBy>torchianak</cp:lastModifiedBy>
  <cp:revision>46</cp:revision>
  <dcterms:created xsi:type="dcterms:W3CDTF">2011-08-24T14:00:13Z</dcterms:created>
  <dcterms:modified xsi:type="dcterms:W3CDTF">2012-09-20T18:53:15Z</dcterms:modified>
</cp:coreProperties>
</file>